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9.png" ContentType="image/png"/>
  <Override PartName="/ppt/media/image7.jpeg" ContentType="image/jpeg"/>
  <Override PartName="/ppt/media/image1.png" ContentType="image/png"/>
  <Override PartName="/ppt/media/image8.png" ContentType="image/png"/>
  <Override PartName="/ppt/media/image2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10.png" ContentType="image/png"/>
  <Override PartName="/ppt/media/image11.png" ContentType="image/png"/>
  <Override PartName="/ppt/media/image1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Format des Titeltextes durch Klicken bearbeiten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Format des Gliederungstextes durch Klicken bearbeiten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Zweite Gliederungsebene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Dritte Gliederungsebene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Vierte Gliederungsebene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Fünfte Gliederungsebene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Sechste Gliederungsebene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Siebte Gliederungsebene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&lt;Datum/Uhrzeit&gt;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Times New Roman"/>
              </a:rPr>
              <a:t>&lt;Fußzeile&gt;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2B241119-BE1E-404A-A87F-6B3CCF3A308B}" type="slidenum">
              <a:rPr b="0" lang="en-US" sz="1400" spc="-1" strike="noStrike">
                <a:latin typeface="Times New Roman"/>
              </a:rPr>
              <a:t>&lt;Foliennummer&gt;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mailto:jugendbeauftragter@letschin.de" TargetMode="Externa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mailto:jugendbeauftragter@letschin.de" TargetMode="Externa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de-DE" sz="4400" spc="-1" strike="noStrike">
                <a:latin typeface="Arial"/>
                <a:ea typeface="Microsoft YaHei"/>
              </a:rPr>
              <a:t>Beteiligungsverfahren</a:t>
            </a:r>
            <a:br/>
            <a:r>
              <a:rPr b="0" lang="de-DE" sz="4400" spc="-1" strike="noStrike">
                <a:latin typeface="Arial"/>
              </a:rPr>
              <a:t>Schulhof-Neugestaltung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04000" y="393480"/>
            <a:ext cx="9071640" cy="6402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br/>
            <a:endParaRPr b="0" lang="en-US" sz="3200" spc="-1" strike="noStrike">
              <a:latin typeface="Arial"/>
            </a:endParaRPr>
          </a:p>
          <a:p>
            <a:pPr algn="ctr"/>
            <a:endParaRPr b="0" lang="en-US" sz="3200" spc="-1" strike="noStrike">
              <a:latin typeface="Arial"/>
            </a:endParaRPr>
          </a:p>
          <a:p>
            <a:pPr algn="ctr"/>
            <a:r>
              <a:rPr b="0" lang="de-DE" sz="3200" spc="-1" strike="noStrike">
                <a:latin typeface="Arial"/>
              </a:rPr>
              <a:t>Zukunftswerkstatt</a:t>
            </a:r>
            <a:br/>
            <a:r>
              <a:rPr b="0" lang="de-DE" sz="3200" spc="-1" strike="noStrike">
                <a:latin typeface="Arial"/>
              </a:rPr>
              <a:t>20. November 2019</a:t>
            </a:r>
            <a:endParaRPr b="0" lang="en-US" sz="3200" spc="-1" strike="noStrike">
              <a:latin typeface="Arial"/>
            </a:endParaRPr>
          </a:p>
          <a:p>
            <a:pPr algn="ctr"/>
            <a:endParaRPr b="0" lang="en-US" sz="3200" spc="-1" strike="noStrike">
              <a:latin typeface="Arial"/>
            </a:endParaRPr>
          </a:p>
          <a:p>
            <a:pPr algn="ctr"/>
            <a:r>
              <a:rPr b="0" lang="de-DE" sz="3200" spc="-1" strike="noStrike">
                <a:latin typeface="Arial"/>
              </a:rPr>
              <a:t>Tagesordnung:</a:t>
            </a:r>
            <a:br/>
            <a:r>
              <a:rPr b="0" lang="de-DE" sz="2600" spc="-1" strike="noStrike">
                <a:latin typeface="Arial"/>
              </a:rPr>
              <a:t>Vorstellung</a:t>
            </a:r>
            <a:br/>
            <a:r>
              <a:rPr b="0" lang="de-DE" sz="2600" spc="-1" strike="noStrike">
                <a:latin typeface="Arial"/>
              </a:rPr>
              <a:t>Was bisher geschah</a:t>
            </a:r>
            <a:br/>
            <a:r>
              <a:rPr b="0" lang="de-DE" sz="2600" spc="-1" strike="noStrike">
                <a:latin typeface="Arial"/>
              </a:rPr>
              <a:t>Abfrage Ist-Stand</a:t>
            </a:r>
            <a:br/>
            <a:r>
              <a:rPr b="0" lang="de-DE" sz="2600" spc="-1" strike="noStrike">
                <a:latin typeface="Arial"/>
              </a:rPr>
              <a:t>Sammeln der Vorschläge</a:t>
            </a:r>
            <a:br/>
            <a:r>
              <a:rPr b="0" lang="de-DE" sz="2600" spc="-1" strike="noStrike">
                <a:latin typeface="Arial"/>
              </a:rPr>
              <a:t>Ausblick</a:t>
            </a:r>
            <a:br/>
            <a:endParaRPr b="0" lang="en-US" sz="2600" spc="-1" strike="noStrike">
              <a:latin typeface="Arial"/>
            </a:endParaRPr>
          </a:p>
          <a:p>
            <a:pPr algn="ctr"/>
            <a:endParaRPr b="0" lang="en-US" sz="2600" spc="-1" strike="noStrike">
              <a:latin typeface="Arial"/>
            </a:endParaRPr>
          </a:p>
          <a:p>
            <a:pPr algn="ctr"/>
            <a:endParaRPr b="0" lang="en-US" sz="2600" spc="-1" strike="noStrike"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548640" y="1654200"/>
            <a:ext cx="1650240" cy="209484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6990840" y="1554480"/>
            <a:ext cx="2518920" cy="2482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1" lang="en-US" sz="4400" spc="-1" strike="noStrike">
                <a:latin typeface="Arial"/>
              </a:rPr>
              <a:t>Schulhof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2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6000"/>
          </a:bodyPr>
          <a:p>
            <a:r>
              <a:rPr b="1" lang="en-US" sz="3200" spc="-1" strike="noStrike">
                <a:latin typeface="Arial"/>
              </a:rPr>
              <a:t>Rauchen  auf Schulhof hinter der Überdachung stört → Andere Lösung für Labyrinth</a:t>
            </a:r>
            <a:endParaRPr b="0" lang="en-US" sz="3200" spc="-1" strike="noStrike">
              <a:latin typeface="Arial"/>
            </a:endParaRPr>
          </a:p>
          <a:p>
            <a:r>
              <a:rPr b="1" lang="en-US" sz="3200" spc="-1" strike="noStrike">
                <a:latin typeface="Arial"/>
              </a:rPr>
              <a:t>Sand beim Klettergerüst sehr hart</a:t>
            </a:r>
            <a:endParaRPr b="0" lang="en-US" sz="3200" spc="-1" strike="noStrike">
              <a:latin typeface="Arial"/>
            </a:endParaRPr>
          </a:p>
          <a:p>
            <a:r>
              <a:rPr b="1" lang="en-US" sz="3200" spc="-1" strike="noStrike">
                <a:latin typeface="Arial"/>
              </a:rPr>
              <a:t>Fahrradcrossstrecke anlegen (Rasentraktor-Rennbahn)</a:t>
            </a:r>
            <a:endParaRPr b="0" lang="en-US" sz="3200" spc="-1" strike="noStrike">
              <a:latin typeface="Arial"/>
            </a:endParaRPr>
          </a:p>
          <a:p>
            <a:r>
              <a:rPr b="1" lang="en-US" sz="3200" spc="-1" strike="noStrike">
                <a:latin typeface="Arial"/>
              </a:rPr>
              <a:t>Skaterbahn wie in Groß Neuendorf auch für Letschin gewünscht</a:t>
            </a:r>
            <a:endParaRPr b="0" lang="en-US" sz="3200" spc="-1" strike="noStrike">
              <a:latin typeface="Arial"/>
            </a:endParaRPr>
          </a:p>
          <a:p>
            <a:r>
              <a:rPr b="1" lang="en-US" sz="3200" spc="-1" strike="noStrike">
                <a:latin typeface="Arial"/>
              </a:rPr>
              <a:t>Klettergerüst gewünscht bzw. Soll erweitert werden</a:t>
            </a:r>
            <a:br/>
            <a:r>
              <a:rPr b="1" lang="en-US" sz="3200" spc="-1" strike="noStrike">
                <a:latin typeface="Arial"/>
              </a:rPr>
              <a:t>Zaun zum rechten Spielplatz mit Durchgangstor</a:t>
            </a:r>
            <a:br/>
            <a:r>
              <a:rPr b="1" lang="en-US" sz="3200" spc="-1" strike="noStrike">
                <a:latin typeface="Arial"/>
              </a:rPr>
              <a:t>Bordsteinkanten absenken und Wurzeln als Stolperfallen beseitigen (beim Fahrradübungsplatz)</a:t>
            </a:r>
            <a:br/>
            <a:r>
              <a:rPr b="1" lang="en-US" sz="3200" spc="-1" strike="noStrike">
                <a:latin typeface="Arial"/>
              </a:rPr>
              <a:t>Kastanienbäume beschneiden</a:t>
            </a:r>
            <a:endParaRPr b="0" lang="en-US" sz="3200" spc="-1" strike="noStrike">
              <a:latin typeface="Arial"/>
            </a:endParaRPr>
          </a:p>
          <a:p>
            <a:r>
              <a:rPr b="1" lang="en-US" sz="3200" spc="-1" strike="noStrike">
                <a:latin typeface="Arial"/>
              </a:rPr>
              <a:t>Hinterm Labyrinth auf dem Berg Seilbahn</a:t>
            </a:r>
            <a:br/>
            <a:r>
              <a:rPr b="1" lang="en-US" sz="3200" spc="-1" strike="noStrike">
                <a:latin typeface="Arial"/>
              </a:rPr>
              <a:t>Freiluftklassenzimmer gewünscht (soll am Boberhaus im Park entstehen)</a:t>
            </a:r>
            <a:br/>
            <a:r>
              <a:rPr b="1" lang="en-US" sz="3200" spc="-1" strike="noStrike">
                <a:latin typeface="Arial"/>
              </a:rPr>
              <a:t>Mini-Elektro-Autos, Karussel, Trampolin und Drehscheibe gewünscht</a:t>
            </a:r>
            <a:br/>
            <a:r>
              <a:rPr b="1" lang="en-US" sz="3200" spc="-1" strike="noStrike">
                <a:latin typeface="Arial"/>
              </a:rPr>
              <a:t>mehr Sitzmöglichkeiten beim Eisentor und um die Bäume → bunt gestaltet</a:t>
            </a:r>
            <a:br/>
            <a:r>
              <a:rPr b="1" lang="en-US" sz="3200" spc="-1" strike="noStrike">
                <a:latin typeface="Arial"/>
              </a:rPr>
              <a:t>Netz bei Streetballfeld und Erziehersitzmöglichkeiten unpassend → Ball fliegt weg und trifft Erzieher</a:t>
            </a:r>
            <a:br/>
            <a:r>
              <a:rPr b="1" lang="en-US" sz="3200" spc="-1" strike="noStrike">
                <a:latin typeface="Arial"/>
              </a:rPr>
              <a:t>Tischtennisplatte wird nicht genutzt weil die Netze fehlen</a:t>
            </a:r>
            <a:endParaRPr b="0" lang="en-US" sz="3200" spc="-1" strike="noStrike">
              <a:latin typeface="Arial"/>
            </a:endParaRPr>
          </a:p>
          <a:p>
            <a:r>
              <a:rPr b="1" lang="en-US" sz="3200" spc="-1" strike="noStrike">
                <a:latin typeface="Arial"/>
              </a:rPr>
              <a:t>Mehr Beete und Gartenanlage mit Wasserhahn für die Klassen</a:t>
            </a:r>
            <a:endParaRPr b="0" lang="en-US" sz="3200" spc="-1" strike="noStrike">
              <a:latin typeface="Arial"/>
            </a:endParaRPr>
          </a:p>
          <a:p>
            <a:r>
              <a:rPr b="1" lang="en-US" sz="3200" spc="-1" strike="noStrike">
                <a:latin typeface="Arial"/>
              </a:rPr>
              <a:t>Auf dem Schachfeldplatz sollen neue Figuren hin</a:t>
            </a:r>
            <a:endParaRPr b="0" lang="en-US" sz="3200" spc="-1" strike="noStrike">
              <a:latin typeface="Arial"/>
            </a:endParaRPr>
          </a:p>
          <a:p>
            <a:r>
              <a:rPr b="1" lang="en-US" sz="3200" spc="-1" strike="noStrike">
                <a:latin typeface="Arial"/>
              </a:rPr>
              <a:t>Spielgerät: Stange mit Ball am Seil</a:t>
            </a:r>
            <a:endParaRPr b="0" lang="en-US" sz="3200" spc="-1" strike="noStrike">
              <a:latin typeface="Arial"/>
            </a:endParaRPr>
          </a:p>
          <a:p>
            <a:r>
              <a:rPr b="1" lang="en-US" sz="3200" spc="-1" strike="noStrike">
                <a:latin typeface="Arial"/>
              </a:rPr>
              <a:t>Neue Basketballkörbe und neue Bälle</a:t>
            </a:r>
            <a:br/>
            <a:r>
              <a:rPr b="1" lang="en-US" sz="3200" spc="-1" strike="noStrike">
                <a:latin typeface="Arial"/>
              </a:rPr>
              <a:t>Wasserspiele, Spieltreppen, Buchstaben Puzzle und Labyrinth aus Buntstiften</a:t>
            </a:r>
            <a:br/>
            <a:r>
              <a:rPr b="1" lang="en-US" sz="3200" spc="-1" strike="noStrike">
                <a:latin typeface="Arial"/>
              </a:rPr>
              <a:t>Ein kleines Holzhaus zum sitzen mit Überdachung</a:t>
            </a:r>
            <a:br/>
            <a:endParaRPr b="0" lang="en-US" sz="3200" spc="-1" strike="noStrike">
              <a:latin typeface="Arial"/>
            </a:endParaRPr>
          </a:p>
        </p:txBody>
      </p:sp>
      <p:sp>
        <p:nvSpPr>
          <p:cNvPr id="73" name="TextShape 3"/>
          <p:cNvSpPr txBox="1"/>
          <p:nvPr/>
        </p:nvSpPr>
        <p:spPr>
          <a:xfrm>
            <a:off x="6675120" y="1326600"/>
            <a:ext cx="3200400" cy="239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i="1" lang="en-US" sz="1800" spc="-1" strike="noStrike">
                <a:latin typeface="Arial"/>
              </a:rPr>
              <a:t>Mehr Rasen statt Beton (mehrfach gewünscht) </a:t>
            </a:r>
            <a:endParaRPr b="0" lang="en-US" sz="1800" spc="-1" strike="noStrike">
              <a:latin typeface="Arial"/>
            </a:endParaRPr>
          </a:p>
          <a:p>
            <a:br/>
            <a:r>
              <a:rPr b="1" i="1" lang="en-US" sz="1800" spc="-1" strike="noStrike">
                <a:latin typeface="Arial"/>
              </a:rPr>
              <a:t>Mehr Bäume und Beete und Sträucher (mehrfach gewünscht) </a:t>
            </a:r>
            <a:endParaRPr b="0" lang="en-US" sz="1800" spc="-1" strike="noStrike">
              <a:latin typeface="Arial"/>
            </a:endParaRPr>
          </a:p>
          <a:p>
            <a:br/>
            <a:r>
              <a:rPr b="1" i="1" lang="en-US" sz="1800" spc="-1" strike="noStrike">
                <a:latin typeface="Arial"/>
              </a:rPr>
              <a:t>Bunt statt grau (mehrfach gewünscht)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1" lang="en-US" sz="4400" spc="-1" strike="noStrike">
                <a:latin typeface="Arial"/>
              </a:rPr>
              <a:t>Schulgebäude und Weiteres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26000"/>
          </a:bodyPr>
          <a:p>
            <a:r>
              <a:rPr b="1" lang="en-US" sz="3200" spc="-1" strike="noStrike">
                <a:latin typeface="Arial"/>
              </a:rPr>
              <a:t>Farbliche Gestaltung als Graffiti-Workshop</a:t>
            </a:r>
            <a:br/>
            <a:r>
              <a:rPr b="1" lang="en-US" sz="3200" spc="-1" strike="noStrike">
                <a:latin typeface="Arial"/>
              </a:rPr>
              <a:t>Farbige Handabdrücke der Schüler_Innen</a:t>
            </a:r>
            <a:endParaRPr b="0" lang="en-US" sz="3200" spc="-1" strike="noStrike">
              <a:latin typeface="Arial"/>
            </a:endParaRPr>
          </a:p>
          <a:p>
            <a:r>
              <a:rPr b="1" lang="en-US" sz="3200" spc="-1" strike="noStrike">
                <a:latin typeface="Arial"/>
              </a:rPr>
              <a:t>Die Klassenräume streichen</a:t>
            </a:r>
            <a:br/>
            <a:endParaRPr b="0" lang="en-US" sz="3200" spc="-1" strike="noStrike">
              <a:latin typeface="Arial"/>
            </a:endParaRPr>
          </a:p>
          <a:p>
            <a:endParaRPr b="0" lang="en-US" sz="3200" spc="-1" strike="noStrike">
              <a:latin typeface="Arial"/>
            </a:endParaRPr>
          </a:p>
          <a:p>
            <a:r>
              <a:rPr b="1" lang="en-US" sz="3200" spc="-1" strike="noStrike">
                <a:latin typeface="Arial"/>
              </a:rPr>
              <a:t>Weiteres</a:t>
            </a:r>
            <a:endParaRPr b="0" lang="en-US" sz="3200" spc="-1" strike="noStrike">
              <a:latin typeface="Arial"/>
            </a:endParaRPr>
          </a:p>
          <a:p>
            <a:r>
              <a:rPr b="1" lang="en-US" sz="3200" spc="-1" strike="noStrike">
                <a:latin typeface="Arial"/>
              </a:rPr>
              <a:t>Verleihsystem für Tischtenniskellen und Bälle</a:t>
            </a:r>
            <a:endParaRPr b="0" lang="en-US" sz="3200" spc="-1" strike="noStrike">
              <a:latin typeface="Arial"/>
            </a:endParaRPr>
          </a:p>
          <a:p>
            <a:r>
              <a:rPr b="1" lang="en-US" sz="3200" spc="-1" strike="noStrike">
                <a:latin typeface="Arial"/>
              </a:rPr>
              <a:t>Wlan auf dem Schulhof, aber nur für Lehrkräfte</a:t>
            </a:r>
            <a:br/>
            <a:r>
              <a:rPr b="1" lang="en-US" sz="3200" spc="-1" strike="noStrike">
                <a:latin typeface="Arial"/>
              </a:rPr>
              <a:t>Internetleitung verbessern</a:t>
            </a:r>
            <a:endParaRPr b="0" lang="en-US" sz="3200" spc="-1" strike="noStrike">
              <a:latin typeface="Arial"/>
            </a:endParaRPr>
          </a:p>
          <a:p>
            <a:r>
              <a:rPr b="1" lang="en-US" sz="3200" spc="-1" strike="noStrike">
                <a:latin typeface="Arial"/>
              </a:rPr>
              <a:t>Schuluniformen gegen Mobbing und für mehr Gleichheit</a:t>
            </a:r>
            <a:br/>
            <a:r>
              <a:rPr b="1" lang="en-US" sz="3200" spc="-1" strike="noStrike">
                <a:latin typeface="Arial"/>
              </a:rPr>
              <a:t>Merchandise für die Schule (Jutebeutel, Turnbeutel, etc.)</a:t>
            </a:r>
            <a:br/>
            <a:r>
              <a:rPr b="1" lang="en-US" sz="3200" spc="-1" strike="noStrike">
                <a:latin typeface="Arial"/>
              </a:rPr>
              <a:t>Ein großes Fest zum Schulanfang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914400" y="0"/>
            <a:ext cx="8021880" cy="566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US" sz="4400" spc="-1" strike="noStrike">
                <a:latin typeface="Arial"/>
              </a:rPr>
              <a:t>Wie geht es weiter?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8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4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Ich sammle alle Vorschläge und bereite sie grafisch auf (Dokumentation)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Ich treffe mich mit dem Planungsbüro und bespreche die Machbarkeit und Umsetzung der Ideen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Ich schreibe die Ergebnisse auf und zeige sie euch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Ich überwache den Bauprozess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Ich schaue am Ende, ob eure Ideen und Vorschläge ausreichend berücksichtigt wurden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de-DE" sz="4400" spc="-1" strike="noStrike">
                <a:latin typeface="Arial"/>
              </a:rPr>
              <a:t>Kinder- und Jugendbeauftragter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David Dwier</a:t>
            </a:r>
            <a:r>
              <a:rPr b="0" lang="de-DE" sz="3200" spc="-1" strike="noStrike">
                <a:latin typeface="Arial"/>
              </a:rPr>
              <a:t>	</a:t>
            </a:r>
            <a:r>
              <a:rPr b="0" lang="de-DE" sz="3200" spc="-1" strike="noStrike">
                <a:latin typeface="Arial"/>
              </a:rPr>
              <a:t>	</a:t>
            </a:r>
            <a:r>
              <a:rPr b="0" lang="de-DE" sz="3200" spc="-1" strike="noStrike">
                <a:latin typeface="Arial"/>
              </a:rPr>
              <a:t>	</a:t>
            </a:r>
            <a:r>
              <a:rPr b="0" lang="de-DE" sz="3200" spc="-1" strike="noStrike">
                <a:latin typeface="Arial"/>
              </a:rPr>
              <a:t>	</a:t>
            </a:r>
            <a:r>
              <a:rPr b="0" lang="de-DE" sz="3200" spc="-1" strike="noStrike">
                <a:latin typeface="Arial"/>
              </a:rPr>
              <a:t>	</a:t>
            </a:r>
            <a:r>
              <a:rPr b="0" lang="de-DE" sz="3200" spc="-1" strike="noStrike">
                <a:latin typeface="Arial"/>
              </a:rPr>
              <a:t>	</a:t>
            </a:r>
            <a:r>
              <a:rPr b="0" lang="de-DE" sz="3200" spc="-1" strike="noStrike">
                <a:latin typeface="Arial"/>
              </a:rPr>
              <a:t> 0162 264 7257</a:t>
            </a:r>
            <a:br/>
            <a:r>
              <a:rPr b="0" lang="de-DE" sz="3200" spc="-1" strike="noStrike">
                <a:latin typeface="Arial"/>
              </a:rPr>
              <a:t>Gemeinde Letschin</a:t>
            </a:r>
            <a:r>
              <a:rPr b="0" lang="de-DE" sz="3200" spc="-1" strike="noStrike">
                <a:latin typeface="Arial"/>
              </a:rPr>
              <a:t>	</a:t>
            </a:r>
            <a:r>
              <a:rPr b="0" lang="de-DE" sz="32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  <a:hlinkClick r:id="rId1"/>
              </a:rPr>
              <a:t>jugendbeauftragter@letschin.de</a:t>
            </a:r>
            <a:br/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Boberhaus im Fontanepark</a:t>
            </a:r>
            <a:br/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Gartenstraße 6b Letschin</a:t>
            </a:r>
            <a:br/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www.dorfkind-oderbruch.de</a:t>
            </a:r>
            <a:br/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br/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       @juko.letschin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5029200" y="1326600"/>
            <a:ext cx="547200" cy="548640"/>
          </a:xfrm>
          <a:prstGeom prst="rect">
            <a:avLst/>
          </a:prstGeom>
          <a:ln>
            <a:noFill/>
          </a:ln>
        </p:spPr>
      </p:pic>
      <p:pic>
        <p:nvPicPr>
          <p:cNvPr id="82" name="" descr=""/>
          <p:cNvPicPr/>
          <p:nvPr/>
        </p:nvPicPr>
        <p:blipFill>
          <a:blip r:embed="rId3"/>
          <a:stretch/>
        </p:blipFill>
        <p:spPr>
          <a:xfrm>
            <a:off x="5120640" y="3566160"/>
            <a:ext cx="457200" cy="45720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4"/>
          <a:stretch/>
        </p:blipFill>
        <p:spPr>
          <a:xfrm>
            <a:off x="910080" y="2377440"/>
            <a:ext cx="1650240" cy="2094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de-DE" sz="4400" spc="-1" strike="noStrike">
                <a:latin typeface="Arial"/>
              </a:rPr>
              <a:t>Kinder- und Jugendbeauftragter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David Dwier</a:t>
            </a:r>
            <a:r>
              <a:rPr b="0" lang="de-DE" sz="3200" spc="-1" strike="noStrike">
                <a:latin typeface="Arial"/>
              </a:rPr>
              <a:t>	</a:t>
            </a:r>
            <a:r>
              <a:rPr b="0" lang="de-DE" sz="3200" spc="-1" strike="noStrike">
                <a:latin typeface="Arial"/>
              </a:rPr>
              <a:t>	</a:t>
            </a:r>
            <a:r>
              <a:rPr b="0" lang="de-DE" sz="3200" spc="-1" strike="noStrike">
                <a:latin typeface="Arial"/>
              </a:rPr>
              <a:t>	</a:t>
            </a:r>
            <a:r>
              <a:rPr b="0" lang="de-DE" sz="3200" spc="-1" strike="noStrike">
                <a:latin typeface="Arial"/>
              </a:rPr>
              <a:t>	</a:t>
            </a:r>
            <a:r>
              <a:rPr b="0" lang="de-DE" sz="3200" spc="-1" strike="noStrike">
                <a:latin typeface="Arial"/>
              </a:rPr>
              <a:t>	</a:t>
            </a:r>
            <a:r>
              <a:rPr b="0" lang="de-DE" sz="3200" spc="-1" strike="noStrike">
                <a:latin typeface="Arial"/>
              </a:rPr>
              <a:t>	</a:t>
            </a:r>
            <a:r>
              <a:rPr b="0" lang="de-DE" sz="3200" spc="-1" strike="noStrike">
                <a:latin typeface="Arial"/>
              </a:rPr>
              <a:t> 0162 264 7257</a:t>
            </a:r>
            <a:br/>
            <a:r>
              <a:rPr b="0" lang="de-DE" sz="3200" spc="-1" strike="noStrike">
                <a:latin typeface="Arial"/>
              </a:rPr>
              <a:t>Gemeinde Letschin</a:t>
            </a:r>
            <a:r>
              <a:rPr b="0" lang="de-DE" sz="3200" spc="-1" strike="noStrike">
                <a:latin typeface="Arial"/>
              </a:rPr>
              <a:t>	</a:t>
            </a:r>
            <a:r>
              <a:rPr b="0" lang="de-DE" sz="32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  <a:hlinkClick r:id="rId1"/>
              </a:rPr>
              <a:t>jugendbeauftragter@letschin.de</a:t>
            </a:r>
            <a:br/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Boberhaus im Fontanepark</a:t>
            </a:r>
            <a:br/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Gartenstraße 6b Letschin</a:t>
            </a:r>
            <a:br/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www.dorfkind-oderbruch.de</a:t>
            </a:r>
            <a:br/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br/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	</a:t>
            </a:r>
            <a:r>
              <a:rPr b="0" lang="de-DE" sz="2400" spc="-1" strike="noStrike">
                <a:latin typeface="Arial"/>
              </a:rPr>
              <a:t>       @juko.letschin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2"/>
          <a:stretch/>
        </p:blipFill>
        <p:spPr>
          <a:xfrm>
            <a:off x="5029200" y="1326600"/>
            <a:ext cx="547200" cy="54864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3"/>
          <a:stretch/>
        </p:blipFill>
        <p:spPr>
          <a:xfrm>
            <a:off x="5120640" y="3566160"/>
            <a:ext cx="457200" cy="45720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4"/>
          <a:stretch/>
        </p:blipFill>
        <p:spPr>
          <a:xfrm>
            <a:off x="910080" y="2377440"/>
            <a:ext cx="1650240" cy="2094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de-DE" sz="4400" spc="-1" strike="noStrike">
                <a:latin typeface="Arial"/>
              </a:rPr>
              <a:t>Meine Aufgaben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7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Die Rechte der Kinder- und Jugendlichen in der Gemeinde sicherstellen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Beteiligungsprozesse umsetzen und dokumentieren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2" name="TextShape 3"/>
          <p:cNvSpPr txBox="1"/>
          <p:nvPr/>
        </p:nvSpPr>
        <p:spPr>
          <a:xfrm>
            <a:off x="5726880" y="1326600"/>
            <a:ext cx="327816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14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Beteiligung macht stark  </a:t>
            </a:r>
            <a:br/>
            <a:r>
              <a:rPr b="0" lang="de-DE" sz="3200" spc="-1" strike="noStrike">
                <a:latin typeface="Arial"/>
              </a:rPr>
              <a:t>(psychologisch)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Beteiligung ist bereichernd (wirtschaftlich)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Beteiligung ist gerecht (gesellschaftlich)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Beteiligung fördert Demokratie (demokratisch)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Beteiligung bildet </a:t>
            </a:r>
            <a:br/>
            <a:r>
              <a:rPr b="0" lang="de-DE" sz="3200" spc="-1" strike="noStrike">
                <a:latin typeface="Arial"/>
              </a:rPr>
              <a:t>(bildungspolitisch)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Beteiligung ist legal (rechtlich)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Beteiligung ist notwendig (demographisch)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3" name="TextShape 4"/>
          <p:cNvSpPr txBox="1"/>
          <p:nvPr/>
        </p:nvSpPr>
        <p:spPr>
          <a:xfrm>
            <a:off x="1371600" y="5029200"/>
            <a:ext cx="66751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de-DE" sz="1800" spc="-1" strike="noStrike">
                <a:latin typeface="Arial"/>
              </a:rPr>
              <a:t>Wann ist Beteiligung gerecht und warum ist sie wichtig?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1" lang="de-DE" sz="4400" spc="-1" strike="noStrike">
                <a:latin typeface="Arial"/>
                <a:ea typeface="Microsoft YaHei"/>
              </a:rPr>
              <a:t>Beteiligung ist das faire Aushandeln von Macht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5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45000"/>
          </a:bodyPr>
          <a:p>
            <a:r>
              <a:rPr b="0" lang="de-DE" sz="3200" spc="-1" strike="noStrike">
                <a:latin typeface="Arial"/>
                <a:ea typeface="Microsoft YaHei"/>
              </a:rPr>
              <a:t>  </a:t>
            </a:r>
            <a:r>
              <a:rPr b="0" lang="de-DE" sz="3200" spc="-1" strike="noStrike">
                <a:latin typeface="Arial"/>
                <a:ea typeface="Microsoft YaHei"/>
              </a:rPr>
              <a:t>Alle Beteiligten müssen die Möglichkeit haben ihre Bedürfnisse und Interessen auszudrücken!</a:t>
            </a:r>
            <a:br/>
            <a:br/>
            <a:r>
              <a:rPr b="0" lang="de-DE" sz="3200" spc="-1" strike="noStrike">
                <a:latin typeface="Arial"/>
                <a:ea typeface="Microsoft YaHei"/>
              </a:rPr>
              <a:t>Dazu gehört das Zuhören und das Wahrnehmen dieser Bedürfnisse und Positionen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6" name="TextShape 3"/>
          <p:cNvSpPr txBox="1"/>
          <p:nvPr/>
        </p:nvSpPr>
        <p:spPr>
          <a:xfrm>
            <a:off x="4930920" y="1740960"/>
            <a:ext cx="46634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0" lang="de-DE" sz="3200" spc="-1" strike="noStrike">
                <a:latin typeface="Arial"/>
                <a:ea typeface="Microsoft YaHei"/>
              </a:rPr>
              <a:t>  </a:t>
            </a:r>
            <a:r>
              <a:rPr b="0" lang="de-DE" sz="3200" spc="-1" strike="noStrike">
                <a:latin typeface="Arial"/>
                <a:ea typeface="Microsoft YaHei"/>
              </a:rPr>
              <a:t>Darauf muss Folgen: eine ernsthafte Berücksichtigung dieser Positionen im Aushandlungsprozess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7" name="TextShape 4"/>
          <p:cNvSpPr txBox="1"/>
          <p:nvPr/>
        </p:nvSpPr>
        <p:spPr>
          <a:xfrm>
            <a:off x="1371600" y="5029200"/>
            <a:ext cx="66751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de-DE" sz="1800" spc="-1" strike="noStrike">
                <a:latin typeface="Arial"/>
              </a:rPr>
              <a:t>Durch eine Dokumentation wird dies sichergestellt!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1" lang="de-DE" sz="4400" spc="-1" strike="noStrike">
                <a:latin typeface="Arial"/>
                <a:ea typeface="Microsoft YaHei"/>
              </a:rPr>
              <a:t>Beteiligung ist das faire Aushandeln von Macht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9" name="TextShape 2"/>
          <p:cNvSpPr txBox="1"/>
          <p:nvPr/>
        </p:nvSpPr>
        <p:spPr>
          <a:xfrm>
            <a:off x="548640" y="173736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70000"/>
          </a:bodyPr>
          <a:p>
            <a:r>
              <a:rPr b="0" lang="de-DE" sz="3200" spc="-1" strike="noStrike">
                <a:latin typeface="Arial"/>
                <a:ea typeface="Microsoft YaHei"/>
              </a:rPr>
              <a:t>  </a:t>
            </a:r>
            <a:r>
              <a:rPr b="0" lang="de-DE" sz="3200" spc="-1" strike="noStrike">
                <a:latin typeface="Arial"/>
                <a:ea typeface="Microsoft YaHei"/>
              </a:rPr>
              <a:t>Niemand MUSS sich beteiligen, aber alle müssen die Möglichkeit haben, sich zu beteiligen wenn sie dies möchten!</a:t>
            </a:r>
            <a:br/>
            <a:br/>
            <a:endParaRPr b="0" lang="en-US" sz="3200" spc="-1" strike="noStrike">
              <a:latin typeface="Arial"/>
            </a:endParaRPr>
          </a:p>
        </p:txBody>
      </p:sp>
      <p:sp>
        <p:nvSpPr>
          <p:cNvPr id="60" name="TextShape 3"/>
          <p:cNvSpPr txBox="1"/>
          <p:nvPr/>
        </p:nvSpPr>
        <p:spPr>
          <a:xfrm>
            <a:off x="4930920" y="1740960"/>
            <a:ext cx="46634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0" lang="de-DE" sz="3200" spc="-1" strike="noStrike">
                <a:latin typeface="Arial"/>
                <a:ea typeface="Microsoft YaHei"/>
              </a:rPr>
              <a:t>  </a:t>
            </a:r>
            <a:r>
              <a:rPr b="0" lang="de-DE" sz="3200" spc="-1" strike="noStrike">
                <a:latin typeface="Arial"/>
                <a:ea typeface="Microsoft YaHei"/>
              </a:rPr>
              <a:t>Dazu gehört, dass ALLE ausreichend über die Beteiligung informiert werden/wurden!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1" name="TextShape 4"/>
          <p:cNvSpPr txBox="1"/>
          <p:nvPr/>
        </p:nvSpPr>
        <p:spPr>
          <a:xfrm>
            <a:off x="1371600" y="5029200"/>
            <a:ext cx="66751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de-DE" sz="1800" spc="-1" strike="noStrike">
                <a:latin typeface="Arial"/>
              </a:rPr>
              <a:t>Durch eine Dokumentation wird dies sichergestellt!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2926080" y="0"/>
            <a:ext cx="6993000" cy="5670000"/>
          </a:xfrm>
          <a:prstGeom prst="rect">
            <a:avLst/>
          </a:prstGeom>
          <a:ln>
            <a:noFill/>
          </a:ln>
        </p:spPr>
      </p:pic>
      <p:pic>
        <p:nvPicPr>
          <p:cNvPr id="63" name="" descr=""/>
          <p:cNvPicPr/>
          <p:nvPr/>
        </p:nvPicPr>
        <p:blipFill>
          <a:blip r:embed="rId2"/>
          <a:stretch/>
        </p:blipFill>
        <p:spPr>
          <a:xfrm>
            <a:off x="-182880" y="-365760"/>
            <a:ext cx="3200400" cy="6721200"/>
          </a:xfrm>
          <a:prstGeom prst="rect">
            <a:avLst/>
          </a:prstGeom>
          <a:ln>
            <a:noFill/>
          </a:ln>
        </p:spPr>
      </p:pic>
      <p:sp>
        <p:nvSpPr>
          <p:cNvPr id="64" name="TextShape 1"/>
          <p:cNvSpPr txBox="1"/>
          <p:nvPr/>
        </p:nvSpPr>
        <p:spPr>
          <a:xfrm>
            <a:off x="457200" y="274320"/>
            <a:ext cx="5486400" cy="54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de-DE" sz="3200" spc="-1" strike="noStrike">
                <a:latin typeface="Arial"/>
              </a:rPr>
              <a:t> </a:t>
            </a:r>
            <a:r>
              <a:rPr b="0" lang="de-DE" sz="3200" spc="-1" strike="noStrike">
                <a:latin typeface="Arial"/>
              </a:rPr>
              <a:t>WAS BISHER GESCHAH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5" name="TextShape 2"/>
          <p:cNvSpPr txBox="1"/>
          <p:nvPr/>
        </p:nvSpPr>
        <p:spPr>
          <a:xfrm>
            <a:off x="548640" y="1097280"/>
            <a:ext cx="9531360" cy="3417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 </a:t>
            </a:r>
            <a:r>
              <a:rPr b="0" lang="de-DE" sz="1800" spc="-1" strike="noStrike">
                <a:latin typeface="Arial"/>
              </a:rPr>
              <a:t>19.09.2019 Information der Schulleitung zum anstehenden Beteiligungsprozess </a:t>
            </a:r>
            <a:endParaRPr b="0" lang="en-US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 </a:t>
            </a:r>
            <a:r>
              <a:rPr b="0" lang="de-DE" sz="1800" spc="-1" strike="noStrike">
                <a:latin typeface="Arial"/>
              </a:rPr>
              <a:t>25.09.2019 Aufruf auf Instagram und dorfkind-oderbruch.de </a:t>
            </a:r>
            <a:br/>
            <a:r>
              <a:rPr b="0" lang="de-DE" sz="1800" spc="-1" strike="noStrike">
                <a:latin typeface="Arial"/>
              </a:rPr>
              <a:t> 27.09.2019 Beteiligungsaufruf und Infostand auf dem Schulhof </a:t>
            </a:r>
            <a:endParaRPr b="0" lang="en-US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  <a:ea typeface="Microsoft YaHei"/>
              </a:rPr>
              <a:t>       </a:t>
            </a:r>
            <a:r>
              <a:rPr b="0" lang="de-DE" sz="1800" spc="-1" strike="noStrike">
                <a:latin typeface="Arial"/>
                <a:ea typeface="Microsoft YaHei"/>
              </a:rPr>
              <a:t>"-"         Information der Lehrkräfte &amp; Anschreiben an die Schülervertretung </a:t>
            </a:r>
            <a:br/>
            <a:r>
              <a:rPr b="0" lang="de-DE" sz="1800" spc="-1" strike="noStrike">
                <a:latin typeface="Arial"/>
              </a:rPr>
              <a:t>       "-"         Sammeln erster Ideen in der Grundschule </a:t>
            </a:r>
            <a:endParaRPr b="0" lang="en-US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 </a:t>
            </a:r>
            <a:r>
              <a:rPr b="0" lang="de-DE" sz="1800" spc="-1" strike="noStrike">
                <a:latin typeface="Arial"/>
              </a:rPr>
              <a:t>21.10.2019 Information an die Fachkonferenz der Lehrkräfte mit Hinweis auf Multiplikation </a:t>
            </a:r>
            <a:endParaRPr b="0" lang="en-US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 </a:t>
            </a:r>
            <a:r>
              <a:rPr b="0" lang="de-DE" sz="1800" spc="-1" strike="noStrike">
                <a:latin typeface="Arial"/>
              </a:rPr>
              <a:t>~~~~</a:t>
            </a:r>
            <a:r>
              <a:rPr b="0" lang="de-DE" sz="1800" spc="-1" strike="noStrike">
                <a:latin typeface="Arial"/>
              </a:rPr>
              <a:t>	</a:t>
            </a:r>
            <a:r>
              <a:rPr b="0" lang="de-DE" sz="1800" spc="-1" strike="noStrike">
                <a:latin typeface="Arial"/>
              </a:rPr>
              <a:t>     Sammeln weiterer Ideen der Schülerinnen &amp; Schüler</a:t>
            </a:r>
            <a:br/>
            <a:r>
              <a:rPr b="0" lang="de-DE" sz="1800" spc="-1" strike="noStrike">
                <a:latin typeface="Arial"/>
              </a:rPr>
              <a:t> 04.11.2019 Erneuter Aufruf an die Lehrkräfte und Einladung der Klassenkonferenz </a:t>
            </a:r>
            <a:endParaRPr b="0" lang="en-US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 </a:t>
            </a:r>
            <a:r>
              <a:rPr b="0" lang="de-DE" sz="1800" spc="-1" strike="noStrike">
                <a:latin typeface="Arial"/>
              </a:rPr>
              <a:t>20.11.2019 heute: Zukunftswerkstatt ! </a:t>
            </a:r>
            <a:br/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de-DE" sz="4400" spc="-1" strike="noStrike">
                <a:latin typeface="Arial"/>
              </a:rPr>
              <a:t>STIMMUNGSBILD IST-STAND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9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Seid ihr rechtzeitig und gut über die Mitgestaltung des Schulhofs informiert worden?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latin typeface="Arial"/>
              </a:rPr>
              <a:t>Habt ihr Ideen und Vorschläge eurer Mitschüler_Innen in den Klassen sammeln können?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Habt ihr das Gefühl die Ideen eurer Mitschüler_Innen heute und hier ausreichend vertreten zu können?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1007280" y="360"/>
            <a:ext cx="7953840" cy="566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1" lang="en-US" sz="4400" spc="-1" strike="noStrike">
                <a:latin typeface="Arial"/>
              </a:rPr>
              <a:t>Fußballplatz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0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81000"/>
          </a:bodyPr>
          <a:p>
            <a:endParaRPr b="0" lang="en-US" sz="3200" spc="-1" strike="noStrike">
              <a:latin typeface="Arial"/>
            </a:endParaRPr>
          </a:p>
          <a:p>
            <a:r>
              <a:rPr b="0" lang="en-US" sz="3200" spc="-1" strike="noStrike">
                <a:latin typeface="Arial"/>
              </a:rPr>
              <a:t>Neue Netze für Fußballplatz, Regelmäßiger Rasenmähen</a:t>
            </a:r>
            <a:endParaRPr b="0" lang="en-US" sz="3200" spc="-1" strike="noStrike">
              <a:latin typeface="Arial"/>
            </a:endParaRPr>
          </a:p>
          <a:p>
            <a:r>
              <a:rPr b="0" lang="en-US" sz="3200" spc="-1" strike="noStrike">
                <a:latin typeface="Arial"/>
              </a:rPr>
              <a:t>Stahlgestell oder Netze, damit die Bälle nicht wegfliegen</a:t>
            </a:r>
            <a:endParaRPr b="0" lang="en-US" sz="3200" spc="-1" strike="noStrike">
              <a:latin typeface="Arial"/>
            </a:endParaRPr>
          </a:p>
          <a:p>
            <a:r>
              <a:rPr b="0" lang="en-US" sz="3200" spc="-1" strike="noStrike">
                <a:latin typeface="Arial"/>
              </a:rPr>
              <a:t>Mehr Mülleimer, besonders beim Sportplatz</a:t>
            </a:r>
            <a:br/>
            <a:r>
              <a:rPr b="0" lang="en-US" sz="3200" spc="-1" strike="noStrike">
                <a:latin typeface="Arial"/>
              </a:rPr>
              <a:t>Baumstumpf entfernen → Stolperfalle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Application>LibreOffice/6.2.4.2$Windows_X86_64 LibreOffice_project/2412653d852ce75f65fbfa83fb7e7b669a126d64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2017-10-20T23:41:18Z</dcterms:created>
  <dc:creator/>
  <dc:description/>
  <dc:language>de-DE</dc:language>
  <cp:lastModifiedBy/>
  <dcterms:modified xsi:type="dcterms:W3CDTF">2019-11-19T16:15:58Z</dcterms:modified>
  <cp:revision>22</cp:revision>
  <dc:subject/>
  <dc:title/>
</cp:coreProperties>
</file>